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5b72ff2a48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5b72ff2a48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5b72ff2a48_1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5b72ff2a48_1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5b72ff2a48_1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5b72ff2a48_1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5b72ff2a48_1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5b72ff2a48_1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5b72ff2a48_1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5b72ff2a48_1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5b72ff2a48_1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5b72ff2a48_1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5b72ff2a48_1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5b72ff2a48_1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5b72ff2a48_1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5b72ff2a48_1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5b72ff2a48_1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5b72ff2a48_1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5b72ff2a48_1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5b72ff2a48_1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5b72ff2a48_1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5b72ff2a48_1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b72ff2a48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b72ff2a48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5b72ff2a48_1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5b72ff2a48_1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5b72ff2a48_1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5b72ff2a48_1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5b72ff2a48_1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15b72ff2a48_1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5b72ff2a48_1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15b72ff2a48_1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5b72ff2a48_1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5b72ff2a48_1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15b72ff2a48_1_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15b72ff2a48_1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15b72ff2a48_1_3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15b72ff2a48_1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15b72ff2a48_1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15b72ff2a48_1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15b72ff2a48_1_4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15b72ff2a48_1_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15b72ff2a48_1_4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4" name="Google Shape;474;g15b72ff2a48_1_4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b72ff2a48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b72ff2a48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5b72ff2a48_1_4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5b72ff2a48_1_4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5b72ff2a48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5b72ff2a48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b72ff2a48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b72ff2a48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b72ff2a48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5b72ff2a48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5b72ff2a48_1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5b72ff2a48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5b72ff2a48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5b72ff2a48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27100" y="1553775"/>
            <a:ext cx="50898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chemeClr val="dk1"/>
                </a:solidFill>
              </a:rPr>
              <a:t>decimal</a:t>
            </a:r>
            <a:r>
              <a:rPr lang="ru" sz="3600">
                <a:solidFill>
                  <a:schemeClr val="dk1"/>
                </a:solidFill>
              </a:rPr>
              <a:t> - десятичная система </a:t>
            </a:r>
            <a:r>
              <a:rPr lang="ru" sz="3600">
                <a:solidFill>
                  <a:schemeClr val="dk1"/>
                </a:solidFill>
              </a:rPr>
              <a:t>счисления</a:t>
            </a:r>
            <a:r>
              <a:rPr lang="ru" sz="3600"/>
              <a:t> </a:t>
            </a:r>
            <a:endParaRPr sz="3600"/>
          </a:p>
        </p:txBody>
      </p:sp>
      <p:sp>
        <p:nvSpPr>
          <p:cNvPr id="55" name="Google Shape;55;p13"/>
          <p:cNvSpPr txBox="1"/>
          <p:nvPr/>
        </p:nvSpPr>
        <p:spPr>
          <a:xfrm>
            <a:off x="2668200" y="2846775"/>
            <a:ext cx="3632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0,1,2,3,4,5,6,7,8,9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/>
        </p:nvSpPr>
        <p:spPr>
          <a:xfrm>
            <a:off x="1495950" y="694400"/>
            <a:ext cx="67188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600">
                <a:solidFill>
                  <a:srgbClr val="FFFFFF"/>
                </a:solidFill>
              </a:rPr>
              <a:t>00000000</a:t>
            </a:r>
            <a:r>
              <a:rPr lang="ru" sz="20000">
                <a:solidFill>
                  <a:srgbClr val="FFFFFF"/>
                </a:solidFill>
              </a:rPr>
              <a:t> </a:t>
            </a:r>
            <a:endParaRPr sz="20000">
              <a:solidFill>
                <a:srgbClr val="FFFFFF"/>
              </a:solidFill>
            </a:endParaRPr>
          </a:p>
        </p:txBody>
      </p:sp>
      <p:sp>
        <p:nvSpPr>
          <p:cNvPr id="122" name="Google Shape;122;p22"/>
          <p:cNvSpPr txBox="1"/>
          <p:nvPr/>
        </p:nvSpPr>
        <p:spPr>
          <a:xfrm>
            <a:off x="5120850" y="17680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3" name="Google Shape;123;p22"/>
          <p:cNvSpPr txBox="1"/>
          <p:nvPr/>
        </p:nvSpPr>
        <p:spPr>
          <a:xfrm>
            <a:off x="5798925" y="17680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4" name="Google Shape;124;p22"/>
          <p:cNvSpPr txBox="1"/>
          <p:nvPr/>
        </p:nvSpPr>
        <p:spPr>
          <a:xfrm>
            <a:off x="6477000" y="17680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4442775" y="17680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6" name="Google Shape;126;p22"/>
          <p:cNvSpPr txBox="1"/>
          <p:nvPr/>
        </p:nvSpPr>
        <p:spPr>
          <a:xfrm>
            <a:off x="3640800" y="1815700"/>
            <a:ext cx="477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16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7" name="Google Shape;127;p22"/>
          <p:cNvSpPr txBox="1"/>
          <p:nvPr/>
        </p:nvSpPr>
        <p:spPr>
          <a:xfrm>
            <a:off x="3028950" y="1815700"/>
            <a:ext cx="477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32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2355300" y="1815700"/>
            <a:ext cx="539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64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1603575" y="1815700"/>
            <a:ext cx="684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128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/>
        </p:nvSpPr>
        <p:spPr>
          <a:xfrm>
            <a:off x="2325300" y="685800"/>
            <a:ext cx="4493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rgbClr val="FFFFFF"/>
                </a:solidFill>
              </a:rPr>
              <a:t>000 </a:t>
            </a:r>
            <a:endParaRPr sz="20000">
              <a:solidFill>
                <a:srgbClr val="FFFFFF"/>
              </a:solidFill>
            </a:endParaRPr>
          </a:p>
        </p:txBody>
      </p:sp>
      <p:sp>
        <p:nvSpPr>
          <p:cNvPr id="135" name="Google Shape;135;p23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38" name="Google Shape;138;p23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9" name="Google Shape;139;p23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0" name="Google Shape;140;p23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1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/>
        </p:nvSpPr>
        <p:spPr>
          <a:xfrm>
            <a:off x="2325300" y="685800"/>
            <a:ext cx="4493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rgbClr val="FFFFFF"/>
                </a:solidFill>
              </a:rPr>
              <a:t>000 </a:t>
            </a:r>
            <a:endParaRPr sz="20000">
              <a:solidFill>
                <a:srgbClr val="FFFFFF"/>
              </a:solidFill>
            </a:endParaRPr>
          </a:p>
        </p:txBody>
      </p:sp>
      <p:sp>
        <p:nvSpPr>
          <p:cNvPr id="146" name="Google Shape;146;p24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47" name="Google Shape;147;p24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48" name="Google Shape;148;p24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49" name="Google Shape;149;p24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0" name="Google Shape;150;p24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1" name="Google Shape;151;p24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24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53" name="Google Shape;153;p24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/>
        </p:nvSpPr>
        <p:spPr>
          <a:xfrm>
            <a:off x="900125" y="1543050"/>
            <a:ext cx="5582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5"/>
          <p:cNvSpPr txBox="1"/>
          <p:nvPr/>
        </p:nvSpPr>
        <p:spPr>
          <a:xfrm>
            <a:off x="900125" y="1772750"/>
            <a:ext cx="7800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600">
                <a:solidFill>
                  <a:schemeClr val="dk1"/>
                </a:solidFill>
              </a:rPr>
              <a:t>0</a:t>
            </a:r>
            <a:r>
              <a:rPr b="1" lang="ru" sz="4600">
                <a:solidFill>
                  <a:schemeClr val="dk1"/>
                </a:solidFill>
              </a:rPr>
              <a:t> = 0 * 4 + 0 * 2 + 0 * 1</a:t>
            </a:r>
            <a:endParaRPr b="1" sz="4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001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165" name="Google Shape;165;p26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66" name="Google Shape;166;p26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67" name="Google Shape;167;p26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68" name="Google Shape;168;p26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9" name="Google Shape;169;p26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0" name="Google Shape;170;p26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72" name="Google Shape;172;p26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010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178" name="Google Shape;178;p27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79" name="Google Shape;179;p27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80" name="Google Shape;180;p27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3" name="Google Shape;183;p27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4" name="Google Shape;184;p27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011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191" name="Google Shape;191;p28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92" name="Google Shape;192;p28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93" name="Google Shape;193;p28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94" name="Google Shape;194;p28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5" name="Google Shape;195;p28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6" name="Google Shape;196;p28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7" name="Google Shape;197;p28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98" name="Google Shape;198;p28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100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04" name="Google Shape;204;p29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05" name="Google Shape;205;p29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06" name="Google Shape;206;p29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07" name="Google Shape;207;p29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8" name="Google Shape;208;p29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9" name="Google Shape;209;p29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0" name="Google Shape;210;p29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11" name="Google Shape;211;p29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0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101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17" name="Google Shape;217;p30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18" name="Google Shape;218;p30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19" name="Google Shape;219;p30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20" name="Google Shape;220;p30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1" name="Google Shape;221;p30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2" name="Google Shape;222;p30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3" name="Google Shape;223;p30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24" name="Google Shape;224;p30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110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30" name="Google Shape;230;p31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31" name="Google Shape;231;p31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32" name="Google Shape;232;p31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33" name="Google Shape;233;p31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4" name="Google Shape;234;p31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5" name="Google Shape;235;p31"/>
          <p:cNvSpPr txBox="1"/>
          <p:nvPr/>
        </p:nvSpPr>
        <p:spPr>
          <a:xfrm>
            <a:off x="5823325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6" name="Google Shape;236;p31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37" name="Google Shape;237;p31"/>
          <p:cNvSpPr txBox="1"/>
          <p:nvPr/>
        </p:nvSpPr>
        <p:spPr>
          <a:xfrm>
            <a:off x="5240763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096700" y="940200"/>
            <a:ext cx="49506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123</a:t>
            </a:r>
            <a:endParaRPr sz="20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2"/>
          <p:cNvSpPr txBox="1"/>
          <p:nvPr/>
        </p:nvSpPr>
        <p:spPr>
          <a:xfrm>
            <a:off x="2252075" y="800900"/>
            <a:ext cx="471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111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43" name="Google Shape;243;p32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44" name="Google Shape;244;p32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45" name="Google Shape;245;p32"/>
          <p:cNvSpPr txBox="1"/>
          <p:nvPr/>
        </p:nvSpPr>
        <p:spPr>
          <a:xfrm>
            <a:off x="55782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46" name="Google Shape;246;p32"/>
          <p:cNvSpPr txBox="1"/>
          <p:nvPr/>
        </p:nvSpPr>
        <p:spPr>
          <a:xfrm>
            <a:off x="283965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7" name="Google Shape;247;p32"/>
          <p:cNvSpPr txBox="1"/>
          <p:nvPr/>
        </p:nvSpPr>
        <p:spPr>
          <a:xfrm>
            <a:off x="433148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8" name="Google Shape;248;p32"/>
          <p:cNvSpPr txBox="1"/>
          <p:nvPr/>
        </p:nvSpPr>
        <p:spPr>
          <a:xfrm>
            <a:off x="5492550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9" name="Google Shape;249;p32"/>
          <p:cNvSpPr txBox="1"/>
          <p:nvPr/>
        </p:nvSpPr>
        <p:spPr>
          <a:xfrm>
            <a:off x="37489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50" name="Google Shape;250;p32"/>
          <p:cNvSpPr txBox="1"/>
          <p:nvPr/>
        </p:nvSpPr>
        <p:spPr>
          <a:xfrm>
            <a:off x="5155038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3"/>
          <p:cNvSpPr txBox="1"/>
          <p:nvPr/>
        </p:nvSpPr>
        <p:spPr>
          <a:xfrm>
            <a:off x="1524300" y="800900"/>
            <a:ext cx="6095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1000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56" name="Google Shape;256;p33"/>
          <p:cNvSpPr txBox="1"/>
          <p:nvPr/>
        </p:nvSpPr>
        <p:spPr>
          <a:xfrm>
            <a:off x="3676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57" name="Google Shape;257;p33"/>
          <p:cNvSpPr txBox="1"/>
          <p:nvPr/>
        </p:nvSpPr>
        <p:spPr>
          <a:xfrm>
            <a:off x="5221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58" name="Google Shape;258;p33"/>
          <p:cNvSpPr txBox="1"/>
          <p:nvPr/>
        </p:nvSpPr>
        <p:spPr>
          <a:xfrm>
            <a:off x="64042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59" name="Google Shape;259;p33"/>
          <p:cNvSpPr txBox="1"/>
          <p:nvPr/>
        </p:nvSpPr>
        <p:spPr>
          <a:xfrm>
            <a:off x="356920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0" name="Google Shape;260;p33"/>
          <p:cNvSpPr txBox="1"/>
          <p:nvPr/>
        </p:nvSpPr>
        <p:spPr>
          <a:xfrm>
            <a:off x="506103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1" name="Google Shape;261;p33"/>
          <p:cNvSpPr txBox="1"/>
          <p:nvPr/>
        </p:nvSpPr>
        <p:spPr>
          <a:xfrm>
            <a:off x="6222100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2" name="Google Shape;262;p33"/>
          <p:cNvSpPr txBox="1"/>
          <p:nvPr/>
        </p:nvSpPr>
        <p:spPr>
          <a:xfrm>
            <a:off x="447847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63" name="Google Shape;263;p33"/>
          <p:cNvSpPr txBox="1"/>
          <p:nvPr/>
        </p:nvSpPr>
        <p:spPr>
          <a:xfrm>
            <a:off x="5884588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64" name="Google Shape;264;p33"/>
          <p:cNvSpPr txBox="1"/>
          <p:nvPr/>
        </p:nvSpPr>
        <p:spPr>
          <a:xfrm>
            <a:off x="22749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65" name="Google Shape;265;p33"/>
          <p:cNvSpPr txBox="1"/>
          <p:nvPr/>
        </p:nvSpPr>
        <p:spPr>
          <a:xfrm>
            <a:off x="2274975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* 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6" name="Google Shape;266;p33"/>
          <p:cNvSpPr txBox="1"/>
          <p:nvPr/>
        </p:nvSpPr>
        <p:spPr>
          <a:xfrm>
            <a:off x="29866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4"/>
          <p:cNvSpPr txBox="1"/>
          <p:nvPr/>
        </p:nvSpPr>
        <p:spPr>
          <a:xfrm>
            <a:off x="1524300" y="800900"/>
            <a:ext cx="6095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1001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72" name="Google Shape;272;p34"/>
          <p:cNvSpPr txBox="1"/>
          <p:nvPr/>
        </p:nvSpPr>
        <p:spPr>
          <a:xfrm>
            <a:off x="3676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73" name="Google Shape;273;p34"/>
          <p:cNvSpPr txBox="1"/>
          <p:nvPr/>
        </p:nvSpPr>
        <p:spPr>
          <a:xfrm>
            <a:off x="5221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74" name="Google Shape;274;p34"/>
          <p:cNvSpPr txBox="1"/>
          <p:nvPr/>
        </p:nvSpPr>
        <p:spPr>
          <a:xfrm>
            <a:off x="64042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75" name="Google Shape;275;p34"/>
          <p:cNvSpPr txBox="1"/>
          <p:nvPr/>
        </p:nvSpPr>
        <p:spPr>
          <a:xfrm>
            <a:off x="356920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6" name="Google Shape;276;p34"/>
          <p:cNvSpPr txBox="1"/>
          <p:nvPr/>
        </p:nvSpPr>
        <p:spPr>
          <a:xfrm>
            <a:off x="506103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7" name="Google Shape;277;p34"/>
          <p:cNvSpPr txBox="1"/>
          <p:nvPr/>
        </p:nvSpPr>
        <p:spPr>
          <a:xfrm>
            <a:off x="6350700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 </a:t>
            </a:r>
            <a:r>
              <a:rPr lang="ru">
                <a:solidFill>
                  <a:schemeClr val="dk1"/>
                </a:solidFill>
              </a:rPr>
              <a:t>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8" name="Google Shape;278;p34"/>
          <p:cNvSpPr txBox="1"/>
          <p:nvPr/>
        </p:nvSpPr>
        <p:spPr>
          <a:xfrm>
            <a:off x="447847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79" name="Google Shape;279;p34"/>
          <p:cNvSpPr txBox="1"/>
          <p:nvPr/>
        </p:nvSpPr>
        <p:spPr>
          <a:xfrm>
            <a:off x="5884588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80" name="Google Shape;280;p34"/>
          <p:cNvSpPr txBox="1"/>
          <p:nvPr/>
        </p:nvSpPr>
        <p:spPr>
          <a:xfrm>
            <a:off x="22749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81" name="Google Shape;281;p34"/>
          <p:cNvSpPr txBox="1"/>
          <p:nvPr/>
        </p:nvSpPr>
        <p:spPr>
          <a:xfrm>
            <a:off x="2274975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 </a:t>
            </a:r>
            <a:r>
              <a:rPr lang="ru">
                <a:solidFill>
                  <a:schemeClr val="dk1"/>
                </a:solidFill>
              </a:rPr>
              <a:t>* 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82" name="Google Shape;282;p34"/>
          <p:cNvSpPr txBox="1"/>
          <p:nvPr/>
        </p:nvSpPr>
        <p:spPr>
          <a:xfrm>
            <a:off x="29866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/>
          <p:nvPr/>
        </p:nvSpPr>
        <p:spPr>
          <a:xfrm>
            <a:off x="1524300" y="800900"/>
            <a:ext cx="6095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1010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288" name="Google Shape;288;p35"/>
          <p:cNvSpPr txBox="1"/>
          <p:nvPr/>
        </p:nvSpPr>
        <p:spPr>
          <a:xfrm>
            <a:off x="3676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89" name="Google Shape;289;p35"/>
          <p:cNvSpPr txBox="1"/>
          <p:nvPr/>
        </p:nvSpPr>
        <p:spPr>
          <a:xfrm>
            <a:off x="5221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90" name="Google Shape;290;p35"/>
          <p:cNvSpPr txBox="1"/>
          <p:nvPr/>
        </p:nvSpPr>
        <p:spPr>
          <a:xfrm>
            <a:off x="64042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91" name="Google Shape;291;p35"/>
          <p:cNvSpPr txBox="1"/>
          <p:nvPr/>
        </p:nvSpPr>
        <p:spPr>
          <a:xfrm>
            <a:off x="3569200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 * 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92" name="Google Shape;292;p35"/>
          <p:cNvSpPr txBox="1"/>
          <p:nvPr/>
        </p:nvSpPr>
        <p:spPr>
          <a:xfrm>
            <a:off x="5061038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r>
              <a:rPr lang="ru">
                <a:solidFill>
                  <a:schemeClr val="dk1"/>
                </a:solidFill>
              </a:rPr>
              <a:t>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93" name="Google Shape;293;p35"/>
          <p:cNvSpPr txBox="1"/>
          <p:nvPr/>
        </p:nvSpPr>
        <p:spPr>
          <a:xfrm>
            <a:off x="6350700" y="3461150"/>
            <a:ext cx="6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0</a:t>
            </a:r>
            <a:r>
              <a:rPr lang="ru">
                <a:solidFill>
                  <a:schemeClr val="dk1"/>
                </a:solidFill>
              </a:rPr>
              <a:t>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94" name="Google Shape;294;p35"/>
          <p:cNvSpPr txBox="1"/>
          <p:nvPr/>
        </p:nvSpPr>
        <p:spPr>
          <a:xfrm>
            <a:off x="447847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95" name="Google Shape;295;p35"/>
          <p:cNvSpPr txBox="1"/>
          <p:nvPr/>
        </p:nvSpPr>
        <p:spPr>
          <a:xfrm>
            <a:off x="5884588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296" name="Google Shape;296;p35"/>
          <p:cNvSpPr txBox="1"/>
          <p:nvPr/>
        </p:nvSpPr>
        <p:spPr>
          <a:xfrm>
            <a:off x="227497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97" name="Google Shape;297;p35"/>
          <p:cNvSpPr txBox="1"/>
          <p:nvPr/>
        </p:nvSpPr>
        <p:spPr>
          <a:xfrm>
            <a:off x="2274975" y="3461150"/>
            <a:ext cx="66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 * 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98" name="Google Shape;298;p35"/>
          <p:cNvSpPr txBox="1"/>
          <p:nvPr/>
        </p:nvSpPr>
        <p:spPr>
          <a:xfrm>
            <a:off x="2986625" y="34611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6"/>
          <p:cNvSpPr/>
          <p:nvPr/>
        </p:nvSpPr>
        <p:spPr>
          <a:xfrm>
            <a:off x="302933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04" name="Google Shape;304;p36"/>
          <p:cNvSpPr/>
          <p:nvPr/>
        </p:nvSpPr>
        <p:spPr>
          <a:xfrm>
            <a:off x="409580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05" name="Google Shape;305;p36"/>
          <p:cNvSpPr/>
          <p:nvPr/>
        </p:nvSpPr>
        <p:spPr>
          <a:xfrm>
            <a:off x="447457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235775" y="1543050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6"/>
          <p:cNvSpPr/>
          <p:nvPr/>
        </p:nvSpPr>
        <p:spPr>
          <a:xfrm>
            <a:off x="1418091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08" name="Google Shape;308;p36"/>
          <p:cNvSpPr/>
          <p:nvPr/>
        </p:nvSpPr>
        <p:spPr>
          <a:xfrm>
            <a:off x="1524738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09" name="Google Shape;309;p36"/>
          <p:cNvSpPr/>
          <p:nvPr/>
        </p:nvSpPr>
        <p:spPr>
          <a:xfrm>
            <a:off x="1562615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0" name="Google Shape;310;p36"/>
          <p:cNvSpPr/>
          <p:nvPr/>
        </p:nvSpPr>
        <p:spPr>
          <a:xfrm>
            <a:off x="1350933" y="1543050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6"/>
          <p:cNvSpPr/>
          <p:nvPr/>
        </p:nvSpPr>
        <p:spPr>
          <a:xfrm>
            <a:off x="2533249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2" name="Google Shape;312;p36"/>
          <p:cNvSpPr/>
          <p:nvPr/>
        </p:nvSpPr>
        <p:spPr>
          <a:xfrm>
            <a:off x="2639896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3" name="Google Shape;313;p36"/>
          <p:cNvSpPr/>
          <p:nvPr/>
        </p:nvSpPr>
        <p:spPr>
          <a:xfrm>
            <a:off x="2677773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4" name="Google Shape;314;p36"/>
          <p:cNvSpPr/>
          <p:nvPr/>
        </p:nvSpPr>
        <p:spPr>
          <a:xfrm>
            <a:off x="2466091" y="1543050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6"/>
          <p:cNvSpPr/>
          <p:nvPr/>
        </p:nvSpPr>
        <p:spPr>
          <a:xfrm>
            <a:off x="3648407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6" name="Google Shape;316;p36"/>
          <p:cNvSpPr/>
          <p:nvPr/>
        </p:nvSpPr>
        <p:spPr>
          <a:xfrm>
            <a:off x="3755053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7" name="Google Shape;317;p36"/>
          <p:cNvSpPr/>
          <p:nvPr/>
        </p:nvSpPr>
        <p:spPr>
          <a:xfrm>
            <a:off x="3792930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18" name="Google Shape;318;p36"/>
          <p:cNvSpPr/>
          <p:nvPr/>
        </p:nvSpPr>
        <p:spPr>
          <a:xfrm>
            <a:off x="3581249" y="1543050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6"/>
          <p:cNvSpPr/>
          <p:nvPr/>
        </p:nvSpPr>
        <p:spPr>
          <a:xfrm>
            <a:off x="4763564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0" name="Google Shape;320;p36"/>
          <p:cNvSpPr/>
          <p:nvPr/>
        </p:nvSpPr>
        <p:spPr>
          <a:xfrm>
            <a:off x="4870211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1" name="Google Shape;321;p36"/>
          <p:cNvSpPr/>
          <p:nvPr/>
        </p:nvSpPr>
        <p:spPr>
          <a:xfrm>
            <a:off x="4908088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2" name="Google Shape;322;p36"/>
          <p:cNvSpPr/>
          <p:nvPr/>
        </p:nvSpPr>
        <p:spPr>
          <a:xfrm>
            <a:off x="4696406" y="1543050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6"/>
          <p:cNvSpPr/>
          <p:nvPr/>
        </p:nvSpPr>
        <p:spPr>
          <a:xfrm>
            <a:off x="5878722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4" name="Google Shape;324;p36"/>
          <p:cNvSpPr/>
          <p:nvPr/>
        </p:nvSpPr>
        <p:spPr>
          <a:xfrm>
            <a:off x="5985369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6023246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6" name="Google Shape;326;p36"/>
          <p:cNvSpPr/>
          <p:nvPr/>
        </p:nvSpPr>
        <p:spPr>
          <a:xfrm>
            <a:off x="5811564" y="1543050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6"/>
          <p:cNvSpPr/>
          <p:nvPr/>
        </p:nvSpPr>
        <p:spPr>
          <a:xfrm>
            <a:off x="6993880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7100527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29" name="Google Shape;329;p36"/>
          <p:cNvSpPr/>
          <p:nvPr/>
        </p:nvSpPr>
        <p:spPr>
          <a:xfrm>
            <a:off x="7138404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30" name="Google Shape;330;p36"/>
          <p:cNvSpPr/>
          <p:nvPr/>
        </p:nvSpPr>
        <p:spPr>
          <a:xfrm>
            <a:off x="6926722" y="1543050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331" name="Google Shape;331;p36"/>
          <p:cNvSpPr txBox="1"/>
          <p:nvPr/>
        </p:nvSpPr>
        <p:spPr>
          <a:xfrm>
            <a:off x="450050" y="342900"/>
            <a:ext cx="6172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chemeClr val="dk1"/>
                </a:solidFill>
              </a:rPr>
              <a:t>Игра лампочки:</a:t>
            </a:r>
            <a:endParaRPr b="1" sz="2400">
              <a:solidFill>
                <a:schemeClr val="dk1"/>
              </a:solidFill>
            </a:endParaRPr>
          </a:p>
        </p:txBody>
      </p:sp>
      <p:sp>
        <p:nvSpPr>
          <p:cNvPr id="332" name="Google Shape;332;p36"/>
          <p:cNvSpPr txBox="1"/>
          <p:nvPr/>
        </p:nvSpPr>
        <p:spPr>
          <a:xfrm>
            <a:off x="396475" y="3718325"/>
            <a:ext cx="5636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правила: дано число от 1 до 255, надо перевести в двоичную систему счисление и зажечь лампочки. 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333" name="Google Shape;333;p36"/>
          <p:cNvSpPr txBox="1"/>
          <p:nvPr/>
        </p:nvSpPr>
        <p:spPr>
          <a:xfrm>
            <a:off x="6018435" y="1064325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4" name="Google Shape;334;p36"/>
          <p:cNvSpPr txBox="1"/>
          <p:nvPr/>
        </p:nvSpPr>
        <p:spPr>
          <a:xfrm>
            <a:off x="7166519" y="1064325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5" name="Google Shape;335;p36"/>
          <p:cNvSpPr txBox="1"/>
          <p:nvPr/>
        </p:nvSpPr>
        <p:spPr>
          <a:xfrm>
            <a:off x="8348829" y="1000025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6" name="Google Shape;336;p36"/>
          <p:cNvSpPr txBox="1"/>
          <p:nvPr/>
        </p:nvSpPr>
        <p:spPr>
          <a:xfrm>
            <a:off x="4903251" y="1064325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7" name="Google Shape;337;p36"/>
          <p:cNvSpPr txBox="1"/>
          <p:nvPr/>
        </p:nvSpPr>
        <p:spPr>
          <a:xfrm>
            <a:off x="3844309" y="1064325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16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8" name="Google Shape;338;p36"/>
          <p:cNvSpPr txBox="1"/>
          <p:nvPr/>
        </p:nvSpPr>
        <p:spPr>
          <a:xfrm>
            <a:off x="2785353" y="1111950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32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9" name="Google Shape;339;p36"/>
          <p:cNvSpPr txBox="1"/>
          <p:nvPr/>
        </p:nvSpPr>
        <p:spPr>
          <a:xfrm>
            <a:off x="1574012" y="1111950"/>
            <a:ext cx="83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64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40" name="Google Shape;340;p36"/>
          <p:cNvSpPr txBox="1"/>
          <p:nvPr/>
        </p:nvSpPr>
        <p:spPr>
          <a:xfrm>
            <a:off x="457800" y="1111950"/>
            <a:ext cx="1056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128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41" name="Google Shape;341;p36"/>
          <p:cNvSpPr/>
          <p:nvPr/>
        </p:nvSpPr>
        <p:spPr>
          <a:xfrm>
            <a:off x="8176180" y="2675266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42" name="Google Shape;342;p36"/>
          <p:cNvSpPr/>
          <p:nvPr/>
        </p:nvSpPr>
        <p:spPr>
          <a:xfrm>
            <a:off x="8282827" y="2898074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43" name="Google Shape;343;p36"/>
          <p:cNvSpPr/>
          <p:nvPr/>
        </p:nvSpPr>
        <p:spPr>
          <a:xfrm>
            <a:off x="8320704" y="3120882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44" name="Google Shape;344;p36"/>
          <p:cNvSpPr/>
          <p:nvPr/>
        </p:nvSpPr>
        <p:spPr>
          <a:xfrm>
            <a:off x="8109022" y="1543050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7"/>
          <p:cNvSpPr/>
          <p:nvPr/>
        </p:nvSpPr>
        <p:spPr>
          <a:xfrm>
            <a:off x="222683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29330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367207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155525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37"/>
          <p:cNvSpPr/>
          <p:nvPr/>
        </p:nvSpPr>
        <p:spPr>
          <a:xfrm>
            <a:off x="1337841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1444488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1482365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1270683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37"/>
          <p:cNvSpPr/>
          <p:nvPr/>
        </p:nvSpPr>
        <p:spPr>
          <a:xfrm>
            <a:off x="2452999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2559646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59" name="Google Shape;359;p37"/>
          <p:cNvSpPr/>
          <p:nvPr/>
        </p:nvSpPr>
        <p:spPr>
          <a:xfrm>
            <a:off x="2597523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0" name="Google Shape;360;p37"/>
          <p:cNvSpPr/>
          <p:nvPr/>
        </p:nvSpPr>
        <p:spPr>
          <a:xfrm>
            <a:off x="2452991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7"/>
          <p:cNvSpPr/>
          <p:nvPr/>
        </p:nvSpPr>
        <p:spPr>
          <a:xfrm>
            <a:off x="3568157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3674803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3712680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3500999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37"/>
          <p:cNvSpPr/>
          <p:nvPr/>
        </p:nvSpPr>
        <p:spPr>
          <a:xfrm>
            <a:off x="4683314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4789961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827838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4616156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7"/>
          <p:cNvSpPr/>
          <p:nvPr/>
        </p:nvSpPr>
        <p:spPr>
          <a:xfrm>
            <a:off x="5798472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5905119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42996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5731314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7"/>
          <p:cNvSpPr/>
          <p:nvPr/>
        </p:nvSpPr>
        <p:spPr>
          <a:xfrm>
            <a:off x="6913630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74" name="Google Shape;374;p37"/>
          <p:cNvSpPr/>
          <p:nvPr/>
        </p:nvSpPr>
        <p:spPr>
          <a:xfrm>
            <a:off x="7020277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75" name="Google Shape;375;p37"/>
          <p:cNvSpPr/>
          <p:nvPr/>
        </p:nvSpPr>
        <p:spPr>
          <a:xfrm>
            <a:off x="7058154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76" name="Google Shape;376;p37"/>
          <p:cNvSpPr/>
          <p:nvPr/>
        </p:nvSpPr>
        <p:spPr>
          <a:xfrm>
            <a:off x="6846472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377" name="Google Shape;377;p37"/>
          <p:cNvSpPr txBox="1"/>
          <p:nvPr/>
        </p:nvSpPr>
        <p:spPr>
          <a:xfrm>
            <a:off x="5938185" y="136435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78" name="Google Shape;378;p37"/>
          <p:cNvSpPr txBox="1"/>
          <p:nvPr/>
        </p:nvSpPr>
        <p:spPr>
          <a:xfrm>
            <a:off x="7086269" y="136435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79" name="Google Shape;379;p37"/>
          <p:cNvSpPr txBox="1"/>
          <p:nvPr/>
        </p:nvSpPr>
        <p:spPr>
          <a:xfrm>
            <a:off x="8268579" y="130005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80" name="Google Shape;380;p37"/>
          <p:cNvSpPr txBox="1"/>
          <p:nvPr/>
        </p:nvSpPr>
        <p:spPr>
          <a:xfrm>
            <a:off x="4823001" y="136435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81" name="Google Shape;381;p37"/>
          <p:cNvSpPr txBox="1"/>
          <p:nvPr/>
        </p:nvSpPr>
        <p:spPr>
          <a:xfrm>
            <a:off x="3764059" y="1364350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16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82" name="Google Shape;382;p37"/>
          <p:cNvSpPr txBox="1"/>
          <p:nvPr/>
        </p:nvSpPr>
        <p:spPr>
          <a:xfrm>
            <a:off x="2705103" y="1411975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32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83" name="Google Shape;383;p37"/>
          <p:cNvSpPr txBox="1"/>
          <p:nvPr/>
        </p:nvSpPr>
        <p:spPr>
          <a:xfrm>
            <a:off x="1493762" y="1411975"/>
            <a:ext cx="83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64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84" name="Google Shape;384;p37"/>
          <p:cNvSpPr txBox="1"/>
          <p:nvPr/>
        </p:nvSpPr>
        <p:spPr>
          <a:xfrm>
            <a:off x="377550" y="1411975"/>
            <a:ext cx="1056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128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85" name="Google Shape;385;p37"/>
          <p:cNvSpPr/>
          <p:nvPr/>
        </p:nvSpPr>
        <p:spPr>
          <a:xfrm>
            <a:off x="8095930" y="297529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86" name="Google Shape;386;p37"/>
          <p:cNvSpPr/>
          <p:nvPr/>
        </p:nvSpPr>
        <p:spPr>
          <a:xfrm>
            <a:off x="8202577" y="319809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87" name="Google Shape;387;p37"/>
          <p:cNvSpPr/>
          <p:nvPr/>
        </p:nvSpPr>
        <p:spPr>
          <a:xfrm>
            <a:off x="8240454" y="342090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88" name="Google Shape;388;p37"/>
          <p:cNvSpPr/>
          <p:nvPr/>
        </p:nvSpPr>
        <p:spPr>
          <a:xfrm>
            <a:off x="8028772" y="184307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7"/>
          <p:cNvSpPr txBox="1"/>
          <p:nvPr/>
        </p:nvSpPr>
        <p:spPr>
          <a:xfrm>
            <a:off x="302925" y="224325"/>
            <a:ext cx="6761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Дано число 153. </a:t>
            </a:r>
            <a:r>
              <a:rPr lang="ru" sz="2400">
                <a:solidFill>
                  <a:schemeClr val="dk1"/>
                </a:solidFill>
              </a:rPr>
              <a:t>Какие</a:t>
            </a:r>
            <a:r>
              <a:rPr lang="ru" sz="2400">
                <a:solidFill>
                  <a:schemeClr val="dk1"/>
                </a:solidFill>
              </a:rPr>
              <a:t> лампочки надо зажечь?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8"/>
          <p:cNvSpPr/>
          <p:nvPr/>
        </p:nvSpPr>
        <p:spPr>
          <a:xfrm>
            <a:off x="222683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95" name="Google Shape;395;p38"/>
          <p:cNvSpPr/>
          <p:nvPr/>
        </p:nvSpPr>
        <p:spPr>
          <a:xfrm>
            <a:off x="329330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96" name="Google Shape;396;p38"/>
          <p:cNvSpPr/>
          <p:nvPr/>
        </p:nvSpPr>
        <p:spPr>
          <a:xfrm>
            <a:off x="367207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97" name="Google Shape;397;p38"/>
          <p:cNvSpPr/>
          <p:nvPr/>
        </p:nvSpPr>
        <p:spPr>
          <a:xfrm>
            <a:off x="155525" y="1875225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38"/>
          <p:cNvSpPr/>
          <p:nvPr/>
        </p:nvSpPr>
        <p:spPr>
          <a:xfrm>
            <a:off x="1337841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399" name="Google Shape;399;p38"/>
          <p:cNvSpPr/>
          <p:nvPr/>
        </p:nvSpPr>
        <p:spPr>
          <a:xfrm>
            <a:off x="1444488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0" name="Google Shape;400;p38"/>
          <p:cNvSpPr/>
          <p:nvPr/>
        </p:nvSpPr>
        <p:spPr>
          <a:xfrm>
            <a:off x="1482365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1" name="Google Shape;401;p38"/>
          <p:cNvSpPr/>
          <p:nvPr/>
        </p:nvSpPr>
        <p:spPr>
          <a:xfrm>
            <a:off x="1270683" y="187522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8"/>
          <p:cNvSpPr/>
          <p:nvPr/>
        </p:nvSpPr>
        <p:spPr>
          <a:xfrm>
            <a:off x="2452999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3" name="Google Shape;403;p38"/>
          <p:cNvSpPr/>
          <p:nvPr/>
        </p:nvSpPr>
        <p:spPr>
          <a:xfrm>
            <a:off x="2559646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4" name="Google Shape;404;p38"/>
          <p:cNvSpPr/>
          <p:nvPr/>
        </p:nvSpPr>
        <p:spPr>
          <a:xfrm>
            <a:off x="2597523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5" name="Google Shape;405;p38"/>
          <p:cNvSpPr/>
          <p:nvPr/>
        </p:nvSpPr>
        <p:spPr>
          <a:xfrm>
            <a:off x="2385816" y="1940138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38"/>
          <p:cNvSpPr/>
          <p:nvPr/>
        </p:nvSpPr>
        <p:spPr>
          <a:xfrm>
            <a:off x="3568157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7" name="Google Shape;407;p38"/>
          <p:cNvSpPr/>
          <p:nvPr/>
        </p:nvSpPr>
        <p:spPr>
          <a:xfrm>
            <a:off x="3674803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8" name="Google Shape;408;p38"/>
          <p:cNvSpPr/>
          <p:nvPr/>
        </p:nvSpPr>
        <p:spPr>
          <a:xfrm>
            <a:off x="3712680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09" name="Google Shape;409;p38"/>
          <p:cNvSpPr/>
          <p:nvPr/>
        </p:nvSpPr>
        <p:spPr>
          <a:xfrm>
            <a:off x="3500986" y="1937675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8"/>
          <p:cNvSpPr/>
          <p:nvPr/>
        </p:nvSpPr>
        <p:spPr>
          <a:xfrm>
            <a:off x="4683314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1" name="Google Shape;411;p38"/>
          <p:cNvSpPr/>
          <p:nvPr/>
        </p:nvSpPr>
        <p:spPr>
          <a:xfrm>
            <a:off x="4789961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2" name="Google Shape;412;p38"/>
          <p:cNvSpPr/>
          <p:nvPr/>
        </p:nvSpPr>
        <p:spPr>
          <a:xfrm>
            <a:off x="4827838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3" name="Google Shape;413;p38"/>
          <p:cNvSpPr/>
          <p:nvPr/>
        </p:nvSpPr>
        <p:spPr>
          <a:xfrm>
            <a:off x="4616156" y="1875225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14" name="Google Shape;414;p38"/>
          <p:cNvSpPr/>
          <p:nvPr/>
        </p:nvSpPr>
        <p:spPr>
          <a:xfrm>
            <a:off x="5798472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5" name="Google Shape;415;p38"/>
          <p:cNvSpPr/>
          <p:nvPr/>
        </p:nvSpPr>
        <p:spPr>
          <a:xfrm>
            <a:off x="5905119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6" name="Google Shape;416;p38"/>
          <p:cNvSpPr/>
          <p:nvPr/>
        </p:nvSpPr>
        <p:spPr>
          <a:xfrm>
            <a:off x="5942996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7" name="Google Shape;417;p38"/>
          <p:cNvSpPr/>
          <p:nvPr/>
        </p:nvSpPr>
        <p:spPr>
          <a:xfrm>
            <a:off x="5731314" y="187522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8"/>
          <p:cNvSpPr/>
          <p:nvPr/>
        </p:nvSpPr>
        <p:spPr>
          <a:xfrm>
            <a:off x="6913630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19" name="Google Shape;419;p38"/>
          <p:cNvSpPr/>
          <p:nvPr/>
        </p:nvSpPr>
        <p:spPr>
          <a:xfrm>
            <a:off x="7020277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20" name="Google Shape;420;p38"/>
          <p:cNvSpPr/>
          <p:nvPr/>
        </p:nvSpPr>
        <p:spPr>
          <a:xfrm>
            <a:off x="7058154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21" name="Google Shape;421;p38"/>
          <p:cNvSpPr/>
          <p:nvPr/>
        </p:nvSpPr>
        <p:spPr>
          <a:xfrm>
            <a:off x="6846472" y="1875225"/>
            <a:ext cx="959700" cy="959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422" name="Google Shape;422;p38"/>
          <p:cNvSpPr txBox="1"/>
          <p:nvPr/>
        </p:nvSpPr>
        <p:spPr>
          <a:xfrm>
            <a:off x="5938185" y="13965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3" name="Google Shape;423;p38"/>
          <p:cNvSpPr txBox="1"/>
          <p:nvPr/>
        </p:nvSpPr>
        <p:spPr>
          <a:xfrm>
            <a:off x="7086269" y="13965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4" name="Google Shape;424;p38"/>
          <p:cNvSpPr txBox="1"/>
          <p:nvPr/>
        </p:nvSpPr>
        <p:spPr>
          <a:xfrm>
            <a:off x="8268579" y="13322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5" name="Google Shape;425;p38"/>
          <p:cNvSpPr txBox="1"/>
          <p:nvPr/>
        </p:nvSpPr>
        <p:spPr>
          <a:xfrm>
            <a:off x="4823001" y="13965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6" name="Google Shape;426;p38"/>
          <p:cNvSpPr txBox="1"/>
          <p:nvPr/>
        </p:nvSpPr>
        <p:spPr>
          <a:xfrm>
            <a:off x="3764059" y="1396500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16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7" name="Google Shape;427;p38"/>
          <p:cNvSpPr txBox="1"/>
          <p:nvPr/>
        </p:nvSpPr>
        <p:spPr>
          <a:xfrm>
            <a:off x="2705103" y="1444125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32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8" name="Google Shape;428;p38"/>
          <p:cNvSpPr txBox="1"/>
          <p:nvPr/>
        </p:nvSpPr>
        <p:spPr>
          <a:xfrm>
            <a:off x="1493762" y="1444125"/>
            <a:ext cx="83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64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29" name="Google Shape;429;p38"/>
          <p:cNvSpPr txBox="1"/>
          <p:nvPr/>
        </p:nvSpPr>
        <p:spPr>
          <a:xfrm>
            <a:off x="377550" y="1444125"/>
            <a:ext cx="1056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128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30" name="Google Shape;430;p38"/>
          <p:cNvSpPr/>
          <p:nvPr/>
        </p:nvSpPr>
        <p:spPr>
          <a:xfrm>
            <a:off x="8095930" y="3007441"/>
            <a:ext cx="8253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31" name="Google Shape;431;p38"/>
          <p:cNvSpPr/>
          <p:nvPr/>
        </p:nvSpPr>
        <p:spPr>
          <a:xfrm>
            <a:off x="8202577" y="3230249"/>
            <a:ext cx="6120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32" name="Google Shape;432;p38"/>
          <p:cNvSpPr/>
          <p:nvPr/>
        </p:nvSpPr>
        <p:spPr>
          <a:xfrm>
            <a:off x="8240454" y="3453057"/>
            <a:ext cx="536100" cy="115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433" name="Google Shape;433;p38"/>
          <p:cNvSpPr/>
          <p:nvPr/>
        </p:nvSpPr>
        <p:spPr>
          <a:xfrm>
            <a:off x="8028772" y="1875225"/>
            <a:ext cx="959700" cy="959700"/>
          </a:xfrm>
          <a:prstGeom prst="ellipse">
            <a:avLst/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38"/>
          <p:cNvSpPr txBox="1"/>
          <p:nvPr/>
        </p:nvSpPr>
        <p:spPr>
          <a:xfrm>
            <a:off x="302925" y="256475"/>
            <a:ext cx="6761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Дано число 153. Какие лампочки надо зажечь?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9"/>
          <p:cNvSpPr txBox="1"/>
          <p:nvPr/>
        </p:nvSpPr>
        <p:spPr>
          <a:xfrm>
            <a:off x="312513" y="1650200"/>
            <a:ext cx="74259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>
                <a:solidFill>
                  <a:schemeClr val="dk1"/>
                </a:solidFill>
              </a:rPr>
              <a:t>153  =  </a:t>
            </a:r>
            <a:endParaRPr sz="7200">
              <a:solidFill>
                <a:schemeClr val="dk1"/>
              </a:solidFill>
            </a:endParaRPr>
          </a:p>
        </p:txBody>
      </p:sp>
      <p:sp>
        <p:nvSpPr>
          <p:cNvPr id="440" name="Google Shape;440;p39"/>
          <p:cNvSpPr/>
          <p:nvPr/>
        </p:nvSpPr>
        <p:spPr>
          <a:xfrm>
            <a:off x="3173500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1</a:t>
            </a:r>
            <a:endParaRPr sz="7200"/>
          </a:p>
        </p:txBody>
      </p:sp>
      <p:sp>
        <p:nvSpPr>
          <p:cNvPr id="441" name="Google Shape;441;p39"/>
          <p:cNvSpPr/>
          <p:nvPr/>
        </p:nvSpPr>
        <p:spPr>
          <a:xfrm>
            <a:off x="3853737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0</a:t>
            </a:r>
            <a:endParaRPr sz="7200"/>
          </a:p>
        </p:txBody>
      </p:sp>
      <p:sp>
        <p:nvSpPr>
          <p:cNvPr id="442" name="Google Shape;442;p39"/>
          <p:cNvSpPr/>
          <p:nvPr/>
        </p:nvSpPr>
        <p:spPr>
          <a:xfrm>
            <a:off x="4533974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0</a:t>
            </a:r>
            <a:endParaRPr sz="7200"/>
          </a:p>
        </p:txBody>
      </p:sp>
      <p:sp>
        <p:nvSpPr>
          <p:cNvPr id="443" name="Google Shape;443;p39"/>
          <p:cNvSpPr/>
          <p:nvPr/>
        </p:nvSpPr>
        <p:spPr>
          <a:xfrm>
            <a:off x="5214211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1</a:t>
            </a:r>
            <a:endParaRPr sz="7200"/>
          </a:p>
        </p:txBody>
      </p:sp>
      <p:sp>
        <p:nvSpPr>
          <p:cNvPr id="444" name="Google Shape;444;p39"/>
          <p:cNvSpPr/>
          <p:nvPr/>
        </p:nvSpPr>
        <p:spPr>
          <a:xfrm>
            <a:off x="5894448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1</a:t>
            </a:r>
            <a:endParaRPr sz="7200"/>
          </a:p>
        </p:txBody>
      </p:sp>
      <p:sp>
        <p:nvSpPr>
          <p:cNvPr id="445" name="Google Shape;445;p39"/>
          <p:cNvSpPr/>
          <p:nvPr/>
        </p:nvSpPr>
        <p:spPr>
          <a:xfrm>
            <a:off x="6574686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0</a:t>
            </a:r>
            <a:endParaRPr sz="7200"/>
          </a:p>
        </p:txBody>
      </p:sp>
      <p:sp>
        <p:nvSpPr>
          <p:cNvPr id="446" name="Google Shape;446;p39"/>
          <p:cNvSpPr txBox="1"/>
          <p:nvPr/>
        </p:nvSpPr>
        <p:spPr>
          <a:xfrm>
            <a:off x="717950" y="450050"/>
            <a:ext cx="6172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Почему так?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447" name="Google Shape;447;p39"/>
          <p:cNvSpPr/>
          <p:nvPr/>
        </p:nvSpPr>
        <p:spPr>
          <a:xfrm>
            <a:off x="7254923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0</a:t>
            </a:r>
            <a:endParaRPr sz="7200"/>
          </a:p>
        </p:txBody>
      </p:sp>
      <p:sp>
        <p:nvSpPr>
          <p:cNvPr id="448" name="Google Shape;448;p39"/>
          <p:cNvSpPr txBox="1"/>
          <p:nvPr/>
        </p:nvSpPr>
        <p:spPr>
          <a:xfrm>
            <a:off x="6665735" y="26771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0*</a:t>
            </a: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49" name="Google Shape;449;p39"/>
          <p:cNvSpPr txBox="1"/>
          <p:nvPr/>
        </p:nvSpPr>
        <p:spPr>
          <a:xfrm>
            <a:off x="7389019" y="26771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0*</a:t>
            </a: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0" name="Google Shape;450;p39"/>
          <p:cNvSpPr txBox="1"/>
          <p:nvPr/>
        </p:nvSpPr>
        <p:spPr>
          <a:xfrm>
            <a:off x="8002204" y="26771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1*1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1" name="Google Shape;451;p39"/>
          <p:cNvSpPr txBox="1"/>
          <p:nvPr/>
        </p:nvSpPr>
        <p:spPr>
          <a:xfrm>
            <a:off x="6076513" y="2677100"/>
            <a:ext cx="546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1*8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2" name="Google Shape;452;p39"/>
          <p:cNvSpPr txBox="1"/>
          <p:nvPr/>
        </p:nvSpPr>
        <p:spPr>
          <a:xfrm>
            <a:off x="5467834" y="2677100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1*</a:t>
            </a:r>
            <a:r>
              <a:rPr lang="ru" sz="1600">
                <a:solidFill>
                  <a:schemeClr val="dk1"/>
                </a:solidFill>
              </a:rPr>
              <a:t>16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3" name="Google Shape;453;p39"/>
          <p:cNvSpPr txBox="1"/>
          <p:nvPr/>
        </p:nvSpPr>
        <p:spPr>
          <a:xfrm>
            <a:off x="4632278" y="2677100"/>
            <a:ext cx="737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0*32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4" name="Google Shape;454;p39"/>
          <p:cNvSpPr txBox="1"/>
          <p:nvPr/>
        </p:nvSpPr>
        <p:spPr>
          <a:xfrm>
            <a:off x="3980202" y="2677100"/>
            <a:ext cx="680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0*</a:t>
            </a:r>
            <a:r>
              <a:rPr lang="ru" sz="1600">
                <a:solidFill>
                  <a:schemeClr val="dk1"/>
                </a:solidFill>
              </a:rPr>
              <a:t>64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5" name="Google Shape;455;p39"/>
          <p:cNvSpPr txBox="1"/>
          <p:nvPr/>
        </p:nvSpPr>
        <p:spPr>
          <a:xfrm>
            <a:off x="3173500" y="2677100"/>
            <a:ext cx="1056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1*128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456" name="Google Shape;456;p39"/>
          <p:cNvSpPr/>
          <p:nvPr/>
        </p:nvSpPr>
        <p:spPr>
          <a:xfrm>
            <a:off x="7935160" y="1916300"/>
            <a:ext cx="680100" cy="760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/>
              <a:t>1</a:t>
            </a:r>
            <a:endParaRPr sz="7200"/>
          </a:p>
        </p:txBody>
      </p:sp>
      <p:sp>
        <p:nvSpPr>
          <p:cNvPr id="457" name="Google Shape;457;p39"/>
          <p:cNvSpPr txBox="1"/>
          <p:nvPr/>
        </p:nvSpPr>
        <p:spPr>
          <a:xfrm>
            <a:off x="3771225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58" name="Google Shape;458;p39"/>
          <p:cNvSpPr txBox="1"/>
          <p:nvPr/>
        </p:nvSpPr>
        <p:spPr>
          <a:xfrm>
            <a:off x="4448725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59" name="Google Shape;459;p39"/>
          <p:cNvSpPr txBox="1"/>
          <p:nvPr/>
        </p:nvSpPr>
        <p:spPr>
          <a:xfrm>
            <a:off x="5199663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60" name="Google Shape;460;p39"/>
          <p:cNvSpPr txBox="1"/>
          <p:nvPr/>
        </p:nvSpPr>
        <p:spPr>
          <a:xfrm>
            <a:off x="5932700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61" name="Google Shape;461;p39"/>
          <p:cNvSpPr txBox="1"/>
          <p:nvPr/>
        </p:nvSpPr>
        <p:spPr>
          <a:xfrm>
            <a:off x="6459675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62" name="Google Shape;462;p39"/>
          <p:cNvSpPr txBox="1"/>
          <p:nvPr/>
        </p:nvSpPr>
        <p:spPr>
          <a:xfrm>
            <a:off x="7143613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463" name="Google Shape;463;p39"/>
          <p:cNvSpPr txBox="1"/>
          <p:nvPr/>
        </p:nvSpPr>
        <p:spPr>
          <a:xfrm>
            <a:off x="7827575" y="269255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0"/>
          <p:cNvSpPr txBox="1"/>
          <p:nvPr/>
        </p:nvSpPr>
        <p:spPr>
          <a:xfrm>
            <a:off x="182175" y="160750"/>
            <a:ext cx="6172200" cy="83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dk1"/>
                </a:solidFill>
              </a:rPr>
              <a:t>Давайте потренируемся переводить из двоичной в десятичную: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469" name="Google Shape;469;p40"/>
          <p:cNvSpPr txBox="1"/>
          <p:nvPr/>
        </p:nvSpPr>
        <p:spPr>
          <a:xfrm>
            <a:off x="375050" y="1328750"/>
            <a:ext cx="6172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100101 = 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470" name="Google Shape;470;p40"/>
          <p:cNvSpPr txBox="1"/>
          <p:nvPr/>
        </p:nvSpPr>
        <p:spPr>
          <a:xfrm>
            <a:off x="375050" y="2219550"/>
            <a:ext cx="6172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100111001 = 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471" name="Google Shape;471;p40"/>
          <p:cNvSpPr txBox="1"/>
          <p:nvPr/>
        </p:nvSpPr>
        <p:spPr>
          <a:xfrm>
            <a:off x="551275" y="3444475"/>
            <a:ext cx="6172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chemeClr val="dk1"/>
                </a:solidFill>
              </a:rPr>
              <a:t>1110 = 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1"/>
          <p:cNvSpPr txBox="1"/>
          <p:nvPr/>
        </p:nvSpPr>
        <p:spPr>
          <a:xfrm>
            <a:off x="182175" y="160750"/>
            <a:ext cx="6172200" cy="831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dk1"/>
                </a:solidFill>
              </a:rPr>
              <a:t>Давайте потренируемся переводить из двоичной в десятичную: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477" name="Google Shape;477;p41"/>
          <p:cNvSpPr txBox="1"/>
          <p:nvPr/>
        </p:nvSpPr>
        <p:spPr>
          <a:xfrm>
            <a:off x="282300" y="992050"/>
            <a:ext cx="8861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solidFill>
                  <a:schemeClr val="dk1"/>
                </a:solidFill>
              </a:rPr>
              <a:t>100101 = 1*32 + 1*4 + 1*1 = 37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478" name="Google Shape;478;p41"/>
          <p:cNvSpPr txBox="1"/>
          <p:nvPr/>
        </p:nvSpPr>
        <p:spPr>
          <a:xfrm>
            <a:off x="107175" y="2156575"/>
            <a:ext cx="8958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chemeClr val="dk1"/>
                </a:solidFill>
              </a:rPr>
              <a:t>10011101 = 1*128 + 16*1 + 8*1 + 4*2 + 1*1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479" name="Google Shape;479;p41"/>
          <p:cNvSpPr txBox="1"/>
          <p:nvPr/>
        </p:nvSpPr>
        <p:spPr>
          <a:xfrm>
            <a:off x="282300" y="3562350"/>
            <a:ext cx="7046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solidFill>
                  <a:schemeClr val="dk1"/>
                </a:solidFill>
              </a:rPr>
              <a:t>1110 = 1*8 + 1*4 + 1*2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480" name="Google Shape;480;p41"/>
          <p:cNvSpPr txBox="1"/>
          <p:nvPr/>
        </p:nvSpPr>
        <p:spPr>
          <a:xfrm>
            <a:off x="1989650" y="2676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1" name="Google Shape;481;p41"/>
          <p:cNvSpPr txBox="1"/>
          <p:nvPr/>
        </p:nvSpPr>
        <p:spPr>
          <a:xfrm>
            <a:off x="1738200" y="2676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2" name="Google Shape;482;p41"/>
          <p:cNvSpPr txBox="1"/>
          <p:nvPr/>
        </p:nvSpPr>
        <p:spPr>
          <a:xfrm>
            <a:off x="1496750" y="2676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3" name="Google Shape;483;p41"/>
          <p:cNvSpPr txBox="1"/>
          <p:nvPr/>
        </p:nvSpPr>
        <p:spPr>
          <a:xfrm>
            <a:off x="1332475" y="2676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4" name="Google Shape;484;p41"/>
          <p:cNvSpPr txBox="1"/>
          <p:nvPr/>
        </p:nvSpPr>
        <p:spPr>
          <a:xfrm>
            <a:off x="1013313" y="2676563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16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5" name="Google Shape;485;p41"/>
          <p:cNvSpPr txBox="1"/>
          <p:nvPr/>
        </p:nvSpPr>
        <p:spPr>
          <a:xfrm>
            <a:off x="721850" y="2676563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32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6" name="Google Shape;486;p41"/>
          <p:cNvSpPr txBox="1"/>
          <p:nvPr/>
        </p:nvSpPr>
        <p:spPr>
          <a:xfrm>
            <a:off x="470400" y="2676563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64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7" name="Google Shape;487;p41"/>
          <p:cNvSpPr txBox="1"/>
          <p:nvPr/>
        </p:nvSpPr>
        <p:spPr>
          <a:xfrm>
            <a:off x="107175" y="2676563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128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8" name="Google Shape;488;p41"/>
          <p:cNvSpPr txBox="1"/>
          <p:nvPr/>
        </p:nvSpPr>
        <p:spPr>
          <a:xfrm>
            <a:off x="2122375" y="1747888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89" name="Google Shape;489;p41"/>
          <p:cNvSpPr txBox="1"/>
          <p:nvPr/>
        </p:nvSpPr>
        <p:spPr>
          <a:xfrm>
            <a:off x="1793800" y="1747888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0" name="Google Shape;490;p41"/>
          <p:cNvSpPr txBox="1"/>
          <p:nvPr/>
        </p:nvSpPr>
        <p:spPr>
          <a:xfrm>
            <a:off x="1401188" y="17478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1" name="Google Shape;491;p41"/>
          <p:cNvSpPr txBox="1"/>
          <p:nvPr/>
        </p:nvSpPr>
        <p:spPr>
          <a:xfrm>
            <a:off x="1008600" y="17478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2" name="Google Shape;492;p41"/>
          <p:cNvSpPr txBox="1"/>
          <p:nvPr/>
        </p:nvSpPr>
        <p:spPr>
          <a:xfrm>
            <a:off x="603113" y="174787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16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3" name="Google Shape;493;p41"/>
          <p:cNvSpPr txBox="1"/>
          <p:nvPr/>
        </p:nvSpPr>
        <p:spPr>
          <a:xfrm>
            <a:off x="318000" y="174787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32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4" name="Google Shape;494;p41"/>
          <p:cNvSpPr txBox="1"/>
          <p:nvPr/>
        </p:nvSpPr>
        <p:spPr>
          <a:xfrm>
            <a:off x="1372738" y="4300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5" name="Google Shape;495;p41"/>
          <p:cNvSpPr txBox="1"/>
          <p:nvPr/>
        </p:nvSpPr>
        <p:spPr>
          <a:xfrm>
            <a:off x="1035750" y="4300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6" name="Google Shape;496;p41"/>
          <p:cNvSpPr txBox="1"/>
          <p:nvPr/>
        </p:nvSpPr>
        <p:spPr>
          <a:xfrm>
            <a:off x="696075" y="43005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97" name="Google Shape;497;p41"/>
          <p:cNvSpPr txBox="1"/>
          <p:nvPr/>
        </p:nvSpPr>
        <p:spPr>
          <a:xfrm>
            <a:off x="458838" y="43005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8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096700" y="940200"/>
            <a:ext cx="49506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123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2711050" y="1018000"/>
            <a:ext cx="782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dk1"/>
                </a:solidFill>
              </a:rPr>
              <a:t>100 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3986225" y="1093000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5486400" y="1125150"/>
            <a:ext cx="49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42"/>
          <p:cNvSpPr txBox="1"/>
          <p:nvPr/>
        </p:nvSpPr>
        <p:spPr>
          <a:xfrm>
            <a:off x="64300" y="117875"/>
            <a:ext cx="6429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</p:txBody>
      </p:sp>
      <p:sp>
        <p:nvSpPr>
          <p:cNvPr id="503" name="Google Shape;503;p42"/>
          <p:cNvSpPr txBox="1"/>
          <p:nvPr/>
        </p:nvSpPr>
        <p:spPr>
          <a:xfrm>
            <a:off x="64300" y="284825"/>
            <a:ext cx="8861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solidFill>
                  <a:schemeClr val="dk1"/>
                </a:solidFill>
              </a:rPr>
              <a:t>100101 = 32 + 4 + 1 = 37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504" name="Google Shape;504;p42"/>
          <p:cNvSpPr txBox="1"/>
          <p:nvPr/>
        </p:nvSpPr>
        <p:spPr>
          <a:xfrm>
            <a:off x="1950200" y="10072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5" name="Google Shape;505;p42"/>
          <p:cNvSpPr txBox="1"/>
          <p:nvPr/>
        </p:nvSpPr>
        <p:spPr>
          <a:xfrm>
            <a:off x="1577525" y="10072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6" name="Google Shape;506;p42"/>
          <p:cNvSpPr txBox="1"/>
          <p:nvPr/>
        </p:nvSpPr>
        <p:spPr>
          <a:xfrm>
            <a:off x="1204850" y="10072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7" name="Google Shape;507;p42"/>
          <p:cNvSpPr txBox="1"/>
          <p:nvPr/>
        </p:nvSpPr>
        <p:spPr>
          <a:xfrm>
            <a:off x="832175" y="10072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8" name="Google Shape;508;p42"/>
          <p:cNvSpPr txBox="1"/>
          <p:nvPr/>
        </p:nvSpPr>
        <p:spPr>
          <a:xfrm>
            <a:off x="459500" y="100727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16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09" name="Google Shape;509;p42"/>
          <p:cNvSpPr txBox="1"/>
          <p:nvPr/>
        </p:nvSpPr>
        <p:spPr>
          <a:xfrm>
            <a:off x="160725" y="100727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32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0" name="Google Shape;510;p42"/>
          <p:cNvSpPr txBox="1"/>
          <p:nvPr/>
        </p:nvSpPr>
        <p:spPr>
          <a:xfrm>
            <a:off x="104263" y="1991500"/>
            <a:ext cx="8958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chemeClr val="dk1"/>
                </a:solidFill>
              </a:rPr>
              <a:t>10011101 = 1*128 + 16*1 + 8*1 + 4*2 + 1*1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511" name="Google Shape;511;p42"/>
          <p:cNvSpPr txBox="1"/>
          <p:nvPr/>
        </p:nvSpPr>
        <p:spPr>
          <a:xfrm>
            <a:off x="1956663" y="257812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2" name="Google Shape;512;p42"/>
          <p:cNvSpPr txBox="1"/>
          <p:nvPr/>
        </p:nvSpPr>
        <p:spPr>
          <a:xfrm>
            <a:off x="1675863" y="257812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3" name="Google Shape;513;p42"/>
          <p:cNvSpPr txBox="1"/>
          <p:nvPr/>
        </p:nvSpPr>
        <p:spPr>
          <a:xfrm>
            <a:off x="1446163" y="257812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4" name="Google Shape;514;p42"/>
          <p:cNvSpPr txBox="1"/>
          <p:nvPr/>
        </p:nvSpPr>
        <p:spPr>
          <a:xfrm>
            <a:off x="1222388" y="257812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5" name="Google Shape;515;p42"/>
          <p:cNvSpPr txBox="1"/>
          <p:nvPr/>
        </p:nvSpPr>
        <p:spPr>
          <a:xfrm>
            <a:off x="903238" y="257812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16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6" name="Google Shape;516;p42"/>
          <p:cNvSpPr txBox="1"/>
          <p:nvPr/>
        </p:nvSpPr>
        <p:spPr>
          <a:xfrm>
            <a:off x="651913" y="257812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32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7" name="Google Shape;517;p42"/>
          <p:cNvSpPr txBox="1"/>
          <p:nvPr/>
        </p:nvSpPr>
        <p:spPr>
          <a:xfrm>
            <a:off x="409138" y="257812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64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8" name="Google Shape;518;p42"/>
          <p:cNvSpPr txBox="1"/>
          <p:nvPr/>
        </p:nvSpPr>
        <p:spPr>
          <a:xfrm>
            <a:off x="81438" y="2578125"/>
            <a:ext cx="49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128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9" name="Google Shape;519;p42"/>
          <p:cNvSpPr txBox="1"/>
          <p:nvPr/>
        </p:nvSpPr>
        <p:spPr>
          <a:xfrm>
            <a:off x="282300" y="3562350"/>
            <a:ext cx="7046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solidFill>
                  <a:schemeClr val="dk1"/>
                </a:solidFill>
              </a:rPr>
              <a:t>1110 = 1*8 + 1*4 + 1*2</a:t>
            </a:r>
            <a:endParaRPr sz="4800">
              <a:solidFill>
                <a:schemeClr val="dk1"/>
              </a:solidFill>
            </a:endParaRPr>
          </a:p>
        </p:txBody>
      </p:sp>
      <p:sp>
        <p:nvSpPr>
          <p:cNvPr id="520" name="Google Shape;520;p42"/>
          <p:cNvSpPr txBox="1"/>
          <p:nvPr/>
        </p:nvSpPr>
        <p:spPr>
          <a:xfrm>
            <a:off x="1372738" y="4300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21" name="Google Shape;521;p42"/>
          <p:cNvSpPr txBox="1"/>
          <p:nvPr/>
        </p:nvSpPr>
        <p:spPr>
          <a:xfrm>
            <a:off x="1035750" y="4300563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22" name="Google Shape;522;p42"/>
          <p:cNvSpPr txBox="1"/>
          <p:nvPr/>
        </p:nvSpPr>
        <p:spPr>
          <a:xfrm>
            <a:off x="696075" y="43005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4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23" name="Google Shape;523;p42"/>
          <p:cNvSpPr txBox="1"/>
          <p:nvPr/>
        </p:nvSpPr>
        <p:spPr>
          <a:xfrm>
            <a:off x="458838" y="4300575"/>
            <a:ext cx="2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8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2096700" y="940200"/>
            <a:ext cx="49506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123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2711050" y="1018000"/>
            <a:ext cx="782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dk1"/>
                </a:solidFill>
              </a:rPr>
              <a:t>100 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3986225" y="1093000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486400" y="1125150"/>
            <a:ext cx="49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2614625" y="3771900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100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4018475" y="3771900"/>
            <a:ext cx="71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5486400" y="3771900"/>
            <a:ext cx="5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 * 3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/>
        </p:nvSpPr>
        <p:spPr>
          <a:xfrm>
            <a:off x="2096700" y="940200"/>
            <a:ext cx="49506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chemeClr val="dk1"/>
                </a:solidFill>
              </a:rPr>
              <a:t>123</a:t>
            </a:r>
            <a:endParaRPr sz="20000">
              <a:solidFill>
                <a:schemeClr val="dk1"/>
              </a:solidFill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2711050" y="1018000"/>
            <a:ext cx="7824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dk1"/>
                </a:solidFill>
              </a:rPr>
              <a:t>100 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3986225" y="1093000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5486400" y="1125150"/>
            <a:ext cx="49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2614625" y="3771900"/>
            <a:ext cx="78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100 *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4007700" y="3771900"/>
            <a:ext cx="71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10 *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5486400" y="3771900"/>
            <a:ext cx="57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1 * 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3496075" y="377190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4899713" y="3803100"/>
            <a:ext cx="337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dk1"/>
                </a:solidFill>
              </a:rPr>
              <a:t>+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/>
        </p:nvSpPr>
        <p:spPr>
          <a:xfrm>
            <a:off x="671550" y="1740600"/>
            <a:ext cx="78009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600">
                <a:solidFill>
                  <a:schemeClr val="dk1"/>
                </a:solidFill>
              </a:rPr>
              <a:t>123 = 100 * 1 + 10 * 2 + 1 * 3</a:t>
            </a:r>
            <a:endParaRPr b="1" sz="4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/>
        </p:nvSpPr>
        <p:spPr>
          <a:xfrm>
            <a:off x="1619850" y="1066450"/>
            <a:ext cx="59043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chemeClr val="dk1"/>
                </a:solidFill>
              </a:rPr>
              <a:t>binary </a:t>
            </a:r>
            <a:r>
              <a:rPr lang="ru" sz="3600">
                <a:solidFill>
                  <a:schemeClr val="dk1"/>
                </a:solidFill>
              </a:rPr>
              <a:t>- двоичный код или двоичная </a:t>
            </a:r>
            <a:r>
              <a:rPr lang="ru" sz="3600">
                <a:solidFill>
                  <a:schemeClr val="dk1"/>
                </a:solidFill>
              </a:rPr>
              <a:t>система</a:t>
            </a:r>
            <a:r>
              <a:rPr lang="ru" sz="3600">
                <a:solidFill>
                  <a:schemeClr val="dk1"/>
                </a:solidFill>
              </a:rPr>
              <a:t> </a:t>
            </a:r>
            <a:r>
              <a:rPr lang="ru" sz="3600">
                <a:solidFill>
                  <a:schemeClr val="dk1"/>
                </a:solidFill>
              </a:rPr>
              <a:t>счисления</a:t>
            </a:r>
            <a:r>
              <a:rPr lang="ru" sz="3600">
                <a:solidFill>
                  <a:schemeClr val="dk1"/>
                </a:solidFill>
              </a:rPr>
              <a:t> </a:t>
            </a:r>
            <a:endParaRPr sz="3600">
              <a:solidFill>
                <a:schemeClr val="dk1"/>
              </a:solidFill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3821925" y="2913550"/>
            <a:ext cx="750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chemeClr val="dk1"/>
                </a:solidFill>
              </a:rPr>
              <a:t>0,1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/>
        </p:nvSpPr>
        <p:spPr>
          <a:xfrm>
            <a:off x="2325300" y="653650"/>
            <a:ext cx="4493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rgbClr val="FFFFFF"/>
                </a:solidFill>
              </a:rPr>
              <a:t>000 </a:t>
            </a:r>
            <a:endParaRPr sz="20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/>
        </p:nvSpPr>
        <p:spPr>
          <a:xfrm>
            <a:off x="2325300" y="685800"/>
            <a:ext cx="44934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0">
                <a:solidFill>
                  <a:srgbClr val="FFFFFF"/>
                </a:solidFill>
              </a:rPr>
              <a:t>000 </a:t>
            </a:r>
            <a:endParaRPr sz="20000">
              <a:solidFill>
                <a:srgbClr val="FFFFFF"/>
              </a:solidFill>
            </a:endParaRPr>
          </a:p>
        </p:txBody>
      </p:sp>
      <p:sp>
        <p:nvSpPr>
          <p:cNvPr id="114" name="Google Shape;114;p21"/>
          <p:cNvSpPr txBox="1"/>
          <p:nvPr/>
        </p:nvSpPr>
        <p:spPr>
          <a:xfrm>
            <a:off x="28503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4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15" name="Google Shape;115;p21"/>
          <p:cNvSpPr txBox="1"/>
          <p:nvPr/>
        </p:nvSpPr>
        <p:spPr>
          <a:xfrm>
            <a:off x="4395150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2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5823325" y="803675"/>
            <a:ext cx="353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1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